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351" r:id="rId4"/>
    <p:sldId id="354" r:id="rId5"/>
    <p:sldId id="339" r:id="rId6"/>
    <p:sldId id="352" r:id="rId7"/>
    <p:sldId id="353" r:id="rId8"/>
    <p:sldId id="325" r:id="rId9"/>
    <p:sldId id="347" r:id="rId10"/>
    <p:sldId id="349" r:id="rId11"/>
    <p:sldId id="348" r:id="rId12"/>
    <p:sldId id="350" r:id="rId13"/>
    <p:sldId id="355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Funck" initials="KF" lastIdx="2" clrIdx="0">
    <p:extLst>
      <p:ext uri="{19B8F6BF-5375-455C-9EA6-DF929625EA0E}">
        <p15:presenceInfo xmlns:p15="http://schemas.microsoft.com/office/powerpoint/2012/main" userId="S-1-5-21-1965560289-1408816829-4254609382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0" autoAdjust="0"/>
  </p:normalViewPr>
  <p:slideViewPr>
    <p:cSldViewPr>
      <p:cViewPr varScale="1">
        <p:scale>
          <a:sx n="79" d="100"/>
          <a:sy n="79" d="100"/>
        </p:scale>
        <p:origin x="108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40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40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53C1C0-4808-4F29-8325-970017AF3D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002CF8-70DE-4A0C-8EEA-36135C8E03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38570-3409-4796-AD7B-939A36184C08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7E082-CF3A-423C-B4D6-D53E95CB9463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15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7E082-CF3A-423C-B4D6-D53E95CB9463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9666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7E082-CF3A-423C-B4D6-D53E95CB9463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122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7E082-CF3A-423C-B4D6-D53E95CB9463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453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D1A8-3DDA-4C68-AA54-43F6749E92B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D1A8-3DDA-4C68-AA54-43F6749E92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33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D1A8-3DDA-4C68-AA54-43F6749E92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0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DADC0-9C4D-42BA-B819-55229CC00D4A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9F3D9-553A-4A6D-965D-D73B24B82A34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43475" cy="37084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95825"/>
            <a:ext cx="4994275" cy="4449763"/>
          </a:xfrm>
          <a:noFill/>
          <a:ln/>
        </p:spPr>
        <p:txBody>
          <a:bodyPr/>
          <a:lstStyle/>
          <a:p>
            <a:pPr eaLnBrk="1" hangingPunct="1"/>
            <a:r>
              <a:rPr lang="sv-SE"/>
              <a:t>Assalub’s grease pump is usually installed in large process industries. It is important that the level of grease can be estimated easily.</a:t>
            </a:r>
          </a:p>
        </p:txBody>
      </p:sp>
    </p:spTree>
    <p:extLst>
      <p:ext uri="{BB962C8B-B14F-4D97-AF65-F5344CB8AC3E}">
        <p14:creationId xmlns:p14="http://schemas.microsoft.com/office/powerpoint/2010/main" val="64074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22978-B338-4CF1-8439-D6021019C6AF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43475" cy="37084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95825"/>
            <a:ext cx="4994275" cy="4449763"/>
          </a:xfrm>
          <a:noFill/>
          <a:ln/>
        </p:spPr>
        <p:txBody>
          <a:bodyPr/>
          <a:lstStyle/>
          <a:p>
            <a:pPr eaLnBrk="1" hangingPunct="1"/>
            <a:r>
              <a:rPr lang="sv-SE"/>
              <a:t>This is how the barrels are emptied.</a:t>
            </a:r>
          </a:p>
        </p:txBody>
      </p:sp>
    </p:spTree>
    <p:extLst>
      <p:ext uri="{BB962C8B-B14F-4D97-AF65-F5344CB8AC3E}">
        <p14:creationId xmlns:p14="http://schemas.microsoft.com/office/powerpoint/2010/main" val="50940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7E082-CF3A-423C-B4D6-D53E95CB9463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7E082-CF3A-423C-B4D6-D53E95CB9463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41887" cy="3706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95825"/>
            <a:ext cx="4992688" cy="4449763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906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5CA3-FFBD-4AC6-9B41-F6D2919EBA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C10D-A2A9-4A37-8632-4B1726AAE6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7A9E-1F33-4EEA-86C3-A986FFEDE0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Assalub logo genomskinlig vit i symbo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61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1AB-D013-4880-9F70-16061BF779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7040-3A25-4610-B0DC-F7ECB99E30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2090-5C6D-4CB7-B175-35EBBA6FE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1F78-8A73-49B0-BBD1-38C18A29C2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6315-1CB2-4E35-AEF4-9E1046AC4D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3B8E-4EDC-4EAB-853A-1A14B0DA16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7" descr="Assalub logo genomskinlig vit i symbo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1860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943F-5F3F-402B-B4E8-98C1392319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D4D2-FBE4-4DAE-8F69-71B9510817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E46A-0B33-44C9-9639-F8E5F368A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7171" name="Platshållare för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77B169C-4DC9-407D-B201-0C710F4477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Picture 22" descr="Assalub logo genomskinlig vit i symbo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997967"/>
              </p:ext>
            </p:extLst>
          </p:nvPr>
        </p:nvGraphicFramePr>
        <p:xfrm>
          <a:off x="251520" y="258589"/>
          <a:ext cx="2447553" cy="65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-foto" r:id="rId4" imgW="28571429" imgH="7590476" progId="">
                  <p:embed/>
                </p:oleObj>
              </mc:Choice>
              <mc:Fallback>
                <p:oleObj name="Photo Editor-foto" r:id="rId4" imgW="28571429" imgH="7590476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8589"/>
                        <a:ext cx="2447553" cy="650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0623" y="1124744"/>
            <a:ext cx="7772400" cy="83400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800" dirty="0" err="1">
                <a:solidFill>
                  <a:schemeClr val="tx1"/>
                </a:solidFill>
                <a:effectLst/>
                <a:latin typeface="Calibri" pitchFamily="34" charset="0"/>
              </a:rPr>
              <a:t>Open</a:t>
            </a:r>
            <a:r>
              <a:rPr lang="sv-SE" sz="4800" dirty="0">
                <a:solidFill>
                  <a:schemeClr val="tx1"/>
                </a:solidFill>
                <a:effectLst/>
                <a:latin typeface="Calibri" pitchFamily="34" charset="0"/>
              </a:rPr>
              <a:t> Gear </a:t>
            </a:r>
            <a:r>
              <a:rPr lang="sv-SE" sz="4800" dirty="0" err="1">
                <a:solidFill>
                  <a:schemeClr val="tx1"/>
                </a:solidFill>
                <a:effectLst/>
                <a:latin typeface="Calibri" pitchFamily="34" charset="0"/>
              </a:rPr>
              <a:t>Grease</a:t>
            </a:r>
            <a:r>
              <a:rPr lang="sv-SE" sz="4800" dirty="0">
                <a:solidFill>
                  <a:schemeClr val="tx1"/>
                </a:solidFill>
                <a:effectLst/>
                <a:latin typeface="Calibri" pitchFamily="34" charset="0"/>
              </a:rPr>
              <a:t> Spray </a:t>
            </a:r>
            <a:r>
              <a:rPr lang="sv-SE" sz="4800" dirty="0" err="1">
                <a:solidFill>
                  <a:schemeClr val="tx1"/>
                </a:solidFill>
                <a:effectLst/>
                <a:latin typeface="Calibri" pitchFamily="34" charset="0"/>
              </a:rPr>
              <a:t>Lubrication</a:t>
            </a:r>
            <a:endParaRPr lang="sv-SE" sz="48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4" y="2420888"/>
            <a:ext cx="4847356" cy="3168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384376" cy="3163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110043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Spray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Nozzles</a:t>
            </a:r>
            <a:endParaRPr lang="sv-SE" sz="4400" b="1" dirty="0">
              <a:ln w="6350">
                <a:noFill/>
              </a:ln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" y="4556966"/>
            <a:ext cx="4032448" cy="1917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572000" cy="2281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9" y="1469813"/>
            <a:ext cx="2659747" cy="2311156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275991" y="3748915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latin typeface="Calibri" pitchFamily="34" charset="0"/>
              </a:rPr>
              <a:t>Correct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positioning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of</a:t>
            </a:r>
            <a:r>
              <a:rPr lang="sv-SE" dirty="0">
                <a:latin typeface="Calibri" pitchFamily="34" charset="0"/>
              </a:rPr>
              <a:t> the </a:t>
            </a:r>
            <a:r>
              <a:rPr lang="sv-SE" dirty="0" err="1">
                <a:latin typeface="Calibri" pitchFamily="34" charset="0"/>
              </a:rPr>
              <a:t>nozzles</a:t>
            </a:r>
            <a:r>
              <a:rPr lang="sv-SE" dirty="0">
                <a:latin typeface="Calibri" pitchFamily="34" charset="0"/>
              </a:rPr>
              <a:t> is </a:t>
            </a:r>
            <a:r>
              <a:rPr lang="sv-SE" dirty="0" err="1">
                <a:latin typeface="Calibri" pitchFamily="34" charset="0"/>
              </a:rPr>
              <a:t>essential</a:t>
            </a:r>
            <a:endParaRPr lang="sv-SE" dirty="0">
              <a:latin typeface="Calibri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16016" y="5285005"/>
            <a:ext cx="2092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latin typeface="Calibri" pitchFamily="34" charset="0"/>
              </a:rPr>
              <a:t>60° spray </a:t>
            </a:r>
            <a:r>
              <a:rPr lang="sv-SE" dirty="0" err="1">
                <a:latin typeface="Calibri" pitchFamily="34" charset="0"/>
              </a:rPr>
              <a:t>angle</a:t>
            </a:r>
            <a:endParaRPr lang="sv-S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35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548680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Air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6563" b="52227"/>
          <a:stretch/>
        </p:blipFill>
        <p:spPr>
          <a:xfrm>
            <a:off x="4200520" y="2420888"/>
            <a:ext cx="4476556" cy="3096344"/>
          </a:xfrm>
          <a:prstGeom prst="rect">
            <a:avLst/>
          </a:prstGeom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1520" y="2204864"/>
            <a:ext cx="37444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Solenoid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valves</a:t>
            </a:r>
            <a:r>
              <a:rPr lang="sv-SE" dirty="0">
                <a:latin typeface="Calibri" pitchFamily="34" charset="0"/>
              </a:rPr>
              <a:t>  for pump and spray </a:t>
            </a:r>
            <a:r>
              <a:rPr lang="sv-SE" dirty="0" err="1">
                <a:latin typeface="Calibri" pitchFamily="34" charset="0"/>
              </a:rPr>
              <a:t>nozzles</a:t>
            </a:r>
            <a:r>
              <a:rPr lang="sv-SE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sv-SE" dirty="0">
                <a:latin typeface="Calibri" pitchFamily="34" charset="0"/>
              </a:rPr>
              <a:t>Filter regulators for pump and spray </a:t>
            </a:r>
            <a:r>
              <a:rPr lang="sv-SE" dirty="0" err="1">
                <a:latin typeface="Calibri" pitchFamily="34" charset="0"/>
              </a:rPr>
              <a:t>nozzles</a:t>
            </a:r>
            <a:r>
              <a:rPr lang="sv-SE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Needle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valve</a:t>
            </a:r>
            <a:r>
              <a:rPr lang="sv-SE" dirty="0">
                <a:latin typeface="Calibri" pitchFamily="34" charset="0"/>
              </a:rPr>
              <a:t> to </a:t>
            </a:r>
            <a:r>
              <a:rPr lang="sv-SE" dirty="0" err="1">
                <a:latin typeface="Calibri" pitchFamily="34" charset="0"/>
              </a:rPr>
              <a:t>adjust</a:t>
            </a:r>
            <a:r>
              <a:rPr lang="sv-SE" dirty="0">
                <a:latin typeface="Calibri" pitchFamily="34" charset="0"/>
              </a:rPr>
              <a:t> the </a:t>
            </a:r>
            <a:r>
              <a:rPr lang="sv-SE" dirty="0" err="1">
                <a:latin typeface="Calibri" pitchFamily="34" charset="0"/>
              </a:rPr>
              <a:t>grease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flow</a:t>
            </a:r>
            <a:r>
              <a:rPr lang="sv-SE" dirty="0">
                <a:latin typeface="Calibri" pitchFamily="34" charset="0"/>
              </a:rPr>
              <a:t> from the pump.</a:t>
            </a:r>
          </a:p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Pressure</a:t>
            </a:r>
            <a:r>
              <a:rPr lang="sv-SE" dirty="0">
                <a:latin typeface="Calibri" pitchFamily="34" charset="0"/>
              </a:rPr>
              <a:t> switch to monitor the air </a:t>
            </a:r>
            <a:r>
              <a:rPr lang="sv-SE" dirty="0" err="1">
                <a:latin typeface="Calibri" pitchFamily="34" charset="0"/>
              </a:rPr>
              <a:t>pressure</a:t>
            </a:r>
            <a:r>
              <a:rPr lang="sv-SE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sv-S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53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43608" y="764704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Progressive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Distributor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Unit</a:t>
            </a:r>
            <a:endParaRPr lang="sv-SE" sz="4400" b="1" dirty="0">
              <a:ln w="6350">
                <a:noFill/>
              </a:ln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350" r="5212" b="24800"/>
          <a:stretch/>
        </p:blipFill>
        <p:spPr>
          <a:xfrm>
            <a:off x="4860032" y="2564904"/>
            <a:ext cx="3962275" cy="4104456"/>
          </a:xfrm>
          <a:prstGeom prst="rect">
            <a:avLst/>
          </a:prstGeom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79512" y="3068960"/>
            <a:ext cx="45365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Grease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valve</a:t>
            </a:r>
            <a:endParaRPr lang="sv-SE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sv-SE" dirty="0">
                <a:latin typeface="Calibri" pitchFamily="34" charset="0"/>
              </a:rPr>
              <a:t>Progressive </a:t>
            </a:r>
            <a:r>
              <a:rPr lang="sv-SE" dirty="0" err="1">
                <a:latin typeface="Calibri" pitchFamily="34" charset="0"/>
              </a:rPr>
              <a:t>distributor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with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one</a:t>
            </a:r>
            <a:r>
              <a:rPr lang="sv-SE" dirty="0">
                <a:latin typeface="Calibri" pitchFamily="34" charset="0"/>
              </a:rPr>
              <a:t> outlet for </a:t>
            </a:r>
            <a:r>
              <a:rPr lang="sv-SE" dirty="0" err="1">
                <a:latin typeface="Calibri" pitchFamily="34" charset="0"/>
              </a:rPr>
              <a:t>each</a:t>
            </a:r>
            <a:r>
              <a:rPr lang="sv-SE" dirty="0">
                <a:latin typeface="Calibri" pitchFamily="34" charset="0"/>
              </a:rPr>
              <a:t> spray </a:t>
            </a:r>
            <a:r>
              <a:rPr lang="sv-SE" dirty="0" err="1">
                <a:latin typeface="Calibri" pitchFamily="34" charset="0"/>
              </a:rPr>
              <a:t>nozzle</a:t>
            </a:r>
            <a:r>
              <a:rPr lang="sv-SE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Inductive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cycle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transducer</a:t>
            </a:r>
            <a:r>
              <a:rPr lang="sv-SE" dirty="0">
                <a:latin typeface="Calibri" pitchFamily="34" charset="0"/>
              </a:rPr>
              <a:t> to </a:t>
            </a:r>
            <a:r>
              <a:rPr lang="sv-SE" dirty="0" err="1">
                <a:latin typeface="Calibri" pitchFamily="34" charset="0"/>
              </a:rPr>
              <a:t>count</a:t>
            </a:r>
            <a:r>
              <a:rPr lang="sv-SE" dirty="0">
                <a:latin typeface="Calibri" pitchFamily="34" charset="0"/>
              </a:rPr>
              <a:t> the </a:t>
            </a:r>
            <a:r>
              <a:rPr lang="sv-SE" dirty="0" err="1">
                <a:latin typeface="Calibri" pitchFamily="34" charset="0"/>
              </a:rPr>
              <a:t>amount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of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grease</a:t>
            </a:r>
            <a:r>
              <a:rPr lang="sv-SE" dirty="0">
                <a:latin typeface="Calibri" pitchFamily="34" charset="0"/>
              </a:rPr>
              <a:t>.</a:t>
            </a:r>
            <a:endParaRPr lang="sv-S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74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600" y="451471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What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we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need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to offer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0696"/>
            <a:ext cx="7524328" cy="524311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852770" y="5638974"/>
            <a:ext cx="416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</a:rPr>
              <a:t>A = gear width</a:t>
            </a:r>
          </a:p>
          <a:p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</a:rPr>
              <a:t>B = distance from cover to gear</a:t>
            </a:r>
          </a:p>
        </p:txBody>
      </p:sp>
      <p:sp>
        <p:nvSpPr>
          <p:cNvPr id="6" name="Rektangel 5"/>
          <p:cNvSpPr/>
          <p:nvPr/>
        </p:nvSpPr>
        <p:spPr>
          <a:xfrm>
            <a:off x="6997412" y="3248949"/>
            <a:ext cx="3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8" name="Rektangel 7"/>
          <p:cNvSpPr/>
          <p:nvPr/>
        </p:nvSpPr>
        <p:spPr>
          <a:xfrm>
            <a:off x="1835696" y="1594471"/>
            <a:ext cx="5184576" cy="1330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/>
          <p:cNvCxnSpPr>
            <a:cxnSpLocks/>
          </p:cNvCxnSpPr>
          <p:nvPr/>
        </p:nvCxnSpPr>
        <p:spPr>
          <a:xfrm>
            <a:off x="1835696" y="2737471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>
            <a:cxnSpLocks/>
          </p:cNvCxnSpPr>
          <p:nvPr/>
        </p:nvCxnSpPr>
        <p:spPr>
          <a:xfrm>
            <a:off x="1835696" y="2564904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>
            <a:cxnSpLocks/>
          </p:cNvCxnSpPr>
          <p:nvPr/>
        </p:nvCxnSpPr>
        <p:spPr>
          <a:xfrm>
            <a:off x="1835696" y="2348880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/>
          <p:cNvCxnSpPr>
            <a:cxnSpLocks/>
          </p:cNvCxnSpPr>
          <p:nvPr/>
        </p:nvCxnSpPr>
        <p:spPr>
          <a:xfrm>
            <a:off x="1835696" y="2056136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>
            <a:cxnSpLocks/>
          </p:cNvCxnSpPr>
          <p:nvPr/>
        </p:nvCxnSpPr>
        <p:spPr>
          <a:xfrm>
            <a:off x="1835696" y="1772816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>
            <a:cxnSpLocks/>
          </p:cNvCxnSpPr>
          <p:nvPr/>
        </p:nvCxnSpPr>
        <p:spPr>
          <a:xfrm>
            <a:off x="1835696" y="2872832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7337153" y="1594471"/>
            <a:ext cx="45719" cy="52691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koppling 23"/>
          <p:cNvCxnSpPr>
            <a:cxnSpLocks/>
          </p:cNvCxnSpPr>
          <p:nvPr/>
        </p:nvCxnSpPr>
        <p:spPr>
          <a:xfrm>
            <a:off x="1835696" y="2996952"/>
            <a:ext cx="0" cy="7618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/>
          <p:cNvCxnSpPr>
            <a:cxnSpLocks/>
          </p:cNvCxnSpPr>
          <p:nvPr/>
        </p:nvCxnSpPr>
        <p:spPr>
          <a:xfrm flipH="1">
            <a:off x="7013582" y="2996952"/>
            <a:ext cx="20072" cy="8381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/>
          <p:cNvCxnSpPr>
            <a:cxnSpLocks/>
          </p:cNvCxnSpPr>
          <p:nvPr/>
        </p:nvCxnSpPr>
        <p:spPr>
          <a:xfrm>
            <a:off x="1835696" y="3666109"/>
            <a:ext cx="5184576" cy="4179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/>
          <p:cNvCxnSpPr>
            <a:cxnSpLocks/>
          </p:cNvCxnSpPr>
          <p:nvPr/>
        </p:nvCxnSpPr>
        <p:spPr>
          <a:xfrm flipH="1">
            <a:off x="1835696" y="3573016"/>
            <a:ext cx="144016" cy="930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/>
          <p:cNvCxnSpPr>
            <a:cxnSpLocks/>
          </p:cNvCxnSpPr>
          <p:nvPr/>
        </p:nvCxnSpPr>
        <p:spPr>
          <a:xfrm flipH="1" flipV="1">
            <a:off x="1832856" y="3666109"/>
            <a:ext cx="149696" cy="6588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/>
          <p:cNvCxnSpPr>
            <a:cxnSpLocks/>
          </p:cNvCxnSpPr>
          <p:nvPr/>
        </p:nvCxnSpPr>
        <p:spPr>
          <a:xfrm flipH="1">
            <a:off x="6865290" y="3705901"/>
            <a:ext cx="144016" cy="930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/>
          <p:cNvCxnSpPr>
            <a:cxnSpLocks/>
          </p:cNvCxnSpPr>
          <p:nvPr/>
        </p:nvCxnSpPr>
        <p:spPr>
          <a:xfrm flipH="1" flipV="1">
            <a:off x="6851908" y="3626133"/>
            <a:ext cx="164514" cy="778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koppling 41"/>
          <p:cNvCxnSpPr>
            <a:cxnSpLocks/>
          </p:cNvCxnSpPr>
          <p:nvPr/>
        </p:nvCxnSpPr>
        <p:spPr>
          <a:xfrm flipH="1">
            <a:off x="7023618" y="3694877"/>
            <a:ext cx="302002" cy="675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/>
          <p:cNvCxnSpPr>
            <a:cxnSpLocks/>
          </p:cNvCxnSpPr>
          <p:nvPr/>
        </p:nvCxnSpPr>
        <p:spPr>
          <a:xfrm flipH="1" flipV="1">
            <a:off x="7020889" y="3705029"/>
            <a:ext cx="139548" cy="537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/>
          <p:cNvCxnSpPr>
            <a:cxnSpLocks/>
          </p:cNvCxnSpPr>
          <p:nvPr/>
        </p:nvCxnSpPr>
        <p:spPr>
          <a:xfrm flipH="1" flipV="1">
            <a:off x="7195328" y="3626133"/>
            <a:ext cx="136555" cy="6087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/>
          <p:cNvCxnSpPr>
            <a:cxnSpLocks/>
          </p:cNvCxnSpPr>
          <p:nvPr/>
        </p:nvCxnSpPr>
        <p:spPr>
          <a:xfrm flipH="1">
            <a:off x="7201572" y="3689727"/>
            <a:ext cx="140772" cy="6910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/>
          <p:cNvCxnSpPr>
            <a:cxnSpLocks/>
          </p:cNvCxnSpPr>
          <p:nvPr/>
        </p:nvCxnSpPr>
        <p:spPr>
          <a:xfrm flipH="1">
            <a:off x="7016805" y="3628587"/>
            <a:ext cx="133332" cy="6057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441" y="3235940"/>
            <a:ext cx="54868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034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2" descr="Assalub logo genomskinlig vit i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88"/>
            <a:ext cx="9135870" cy="61883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27348" y="2413190"/>
            <a:ext cx="1650504" cy="42484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32240" y="691847"/>
            <a:ext cx="1152128" cy="1800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080452" y="2965402"/>
            <a:ext cx="2596794" cy="129614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93062" y="1429323"/>
            <a:ext cx="1284784" cy="23042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21475" y="691847"/>
            <a:ext cx="2596794" cy="129614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3211" y="4622337"/>
            <a:ext cx="2008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GREASE PUMP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4641" y="2544506"/>
            <a:ext cx="146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AIR PANEL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663079"/>
            <a:ext cx="208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CONTROL 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367" y="2350618"/>
            <a:ext cx="3647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PROGRESSIVE DISTRIBUTOR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7671" y="1946167"/>
            <a:ext cx="2881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SPRAY NOZZLE 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4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" y="676800"/>
            <a:ext cx="9135870" cy="6188382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/>
        </p:spPr>
      </p:pic>
      <p:sp>
        <p:nvSpPr>
          <p:cNvPr id="23" name="Oval 22"/>
          <p:cNvSpPr/>
          <p:nvPr/>
        </p:nvSpPr>
        <p:spPr>
          <a:xfrm>
            <a:off x="899592" y="2628000"/>
            <a:ext cx="144016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7426840" y="2024844"/>
            <a:ext cx="360040" cy="1548172"/>
            <a:chOff x="7426840" y="2024844"/>
            <a:chExt cx="360040" cy="1548172"/>
          </a:xfrm>
        </p:grpSpPr>
        <p:cxnSp>
          <p:nvCxnSpPr>
            <p:cNvPr id="36" name="Connector: Elbow 35"/>
            <p:cNvCxnSpPr/>
            <p:nvPr/>
          </p:nvCxnSpPr>
          <p:spPr>
            <a:xfrm rot="16200000" flipH="1">
              <a:off x="7066800" y="2384884"/>
              <a:ext cx="1080120" cy="360040"/>
            </a:xfrm>
            <a:prstGeom prst="bentConnector3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786880" y="3104964"/>
              <a:ext cx="0" cy="468052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7426840" y="3560400"/>
              <a:ext cx="36004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5796136" y="393305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115616" y="29249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2627784" y="668520"/>
            <a:ext cx="1522834" cy="340332"/>
            <a:chOff x="2627784" y="668520"/>
            <a:chExt cx="1522834" cy="340332"/>
          </a:xfrm>
        </p:grpSpPr>
        <p:grpSp>
          <p:nvGrpSpPr>
            <p:cNvPr id="60" name="Group 59"/>
            <p:cNvGrpSpPr/>
            <p:nvPr/>
          </p:nvGrpSpPr>
          <p:grpSpPr>
            <a:xfrm>
              <a:off x="2627784" y="668520"/>
              <a:ext cx="360040" cy="328332"/>
              <a:chOff x="2627784" y="668520"/>
              <a:chExt cx="360040" cy="3283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2627784" y="676800"/>
                <a:ext cx="144016" cy="30392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843808" y="692696"/>
                <a:ext cx="144016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2843808" y="668520"/>
                <a:ext cx="63624" cy="3204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2699792" y="676800"/>
                <a:ext cx="90984" cy="32005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2799160" y="692696"/>
                <a:ext cx="15217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3011636" y="676800"/>
              <a:ext cx="360040" cy="328332"/>
              <a:chOff x="2627784" y="668520"/>
              <a:chExt cx="360040" cy="32833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2627784" y="676800"/>
                <a:ext cx="144016" cy="30392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2843808" y="692696"/>
                <a:ext cx="144016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2843808" y="668520"/>
                <a:ext cx="63624" cy="3204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2699792" y="676800"/>
                <a:ext cx="90984" cy="32005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799160" y="692696"/>
                <a:ext cx="15217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3401107" y="672660"/>
              <a:ext cx="360040" cy="328332"/>
              <a:chOff x="2627784" y="668520"/>
              <a:chExt cx="360040" cy="32833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627784" y="676800"/>
                <a:ext cx="144016" cy="30392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2843808" y="692696"/>
                <a:ext cx="144016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843808" y="668520"/>
                <a:ext cx="63624" cy="3204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2699792" y="676800"/>
                <a:ext cx="90984" cy="32005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2799160" y="692696"/>
                <a:ext cx="15217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790578" y="680520"/>
              <a:ext cx="360040" cy="328332"/>
              <a:chOff x="2627784" y="668520"/>
              <a:chExt cx="360040" cy="32833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2627784" y="676800"/>
                <a:ext cx="144016" cy="30392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843808" y="692696"/>
                <a:ext cx="144016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2843808" y="668520"/>
                <a:ext cx="63624" cy="3204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2699792" y="676800"/>
                <a:ext cx="90984" cy="32005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2799160" y="692696"/>
                <a:ext cx="15217" cy="3041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Oval 36"/>
          <p:cNvSpPr/>
          <p:nvPr/>
        </p:nvSpPr>
        <p:spPr>
          <a:xfrm>
            <a:off x="5918101" y="34163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1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45" grpId="1" animBg="1"/>
      <p:bldP spid="47" grpId="0" animBg="1"/>
      <p:bldP spid="47" grpId="1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5688632" cy="3853320"/>
          </a:xfrm>
          <a:prstGeom prst="rect">
            <a:avLst/>
          </a:prstGeom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187624" y="1052736"/>
            <a:ext cx="85689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v-SE" sz="2800" dirty="0" err="1">
                <a:latin typeface="Calibri" pitchFamily="34" charset="0"/>
              </a:rPr>
              <a:t>Few</a:t>
            </a:r>
            <a:r>
              <a:rPr lang="sv-SE" sz="2800" dirty="0">
                <a:latin typeface="Calibri" pitchFamily="34" charset="0"/>
              </a:rPr>
              <a:t> components</a:t>
            </a:r>
          </a:p>
          <a:p>
            <a:pPr marL="457200" indent="-457200">
              <a:buFontTx/>
              <a:buChar char="-"/>
            </a:pPr>
            <a:r>
              <a:rPr lang="sv-SE" sz="2800" dirty="0" err="1">
                <a:latin typeface="Calibri" pitchFamily="34" charset="0"/>
              </a:rPr>
              <a:t>High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quality</a:t>
            </a:r>
            <a:r>
              <a:rPr lang="sv-SE" sz="2800" dirty="0">
                <a:latin typeface="Calibri" pitchFamily="34" charset="0"/>
              </a:rPr>
              <a:t> components</a:t>
            </a:r>
          </a:p>
          <a:p>
            <a:pPr marL="457200" indent="-457200">
              <a:buFontTx/>
              <a:buChar char="-"/>
            </a:pPr>
            <a:r>
              <a:rPr lang="sv-SE" sz="2800" dirty="0" err="1">
                <a:latin typeface="Calibri" pitchFamily="34" charset="0"/>
              </a:rPr>
              <a:t>Easy</a:t>
            </a:r>
            <a:r>
              <a:rPr lang="sv-SE" sz="2800" dirty="0">
                <a:latin typeface="Calibri" pitchFamily="34" charset="0"/>
              </a:rPr>
              <a:t> to </a:t>
            </a:r>
            <a:r>
              <a:rPr lang="sv-SE" sz="2800" dirty="0" err="1">
                <a:latin typeface="Calibri" pitchFamily="34" charset="0"/>
              </a:rPr>
              <a:t>install</a:t>
            </a:r>
            <a:endParaRPr lang="sv-SE" sz="28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sv-SE" sz="2800" dirty="0">
                <a:latin typeface="Calibri" pitchFamily="34" charset="0"/>
              </a:rPr>
              <a:t>Gives a </a:t>
            </a:r>
            <a:r>
              <a:rPr lang="sv-SE" sz="2800" dirty="0" err="1">
                <a:latin typeface="Calibri" pitchFamily="34" charset="0"/>
              </a:rPr>
              <a:t>safe</a:t>
            </a:r>
            <a:r>
              <a:rPr lang="sv-SE" sz="2800" dirty="0">
                <a:latin typeface="Calibri" pitchFamily="34" charset="0"/>
              </a:rPr>
              <a:t> and </a:t>
            </a:r>
            <a:r>
              <a:rPr lang="sv-SE" sz="2800" dirty="0" err="1">
                <a:latin typeface="Calibri" pitchFamily="34" charset="0"/>
              </a:rPr>
              <a:t>reliable</a:t>
            </a:r>
            <a:r>
              <a:rPr lang="sv-SE" sz="2800" dirty="0">
                <a:latin typeface="Calibri" pitchFamily="34" charset="0"/>
              </a:rPr>
              <a:t> system</a:t>
            </a:r>
          </a:p>
          <a:p>
            <a:endParaRPr lang="sv-SE" sz="2800" dirty="0">
              <a:latin typeface="Calibri" pitchFamily="34" charset="0"/>
            </a:endParaRPr>
          </a:p>
          <a:p>
            <a:endParaRPr lang="sv-SE" dirty="0">
              <a:latin typeface="Arial Rounded MT Bold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55576" y="-90264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Advantages</a:t>
            </a:r>
            <a:endParaRPr lang="sv-SE" sz="4400" b="1" dirty="0">
              <a:ln w="6350">
                <a:noFill/>
              </a:ln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48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24475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Grease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Pump</a:t>
            </a:r>
          </a:p>
        </p:txBody>
      </p:sp>
      <p:pic>
        <p:nvPicPr>
          <p:cNvPr id="5" name="Picture 6" descr="Väl tömt lyft 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88143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79512" y="2184370"/>
            <a:ext cx="48965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v-SE" sz="2800" dirty="0" err="1">
                <a:latin typeface="Calibri" pitchFamily="34" charset="0"/>
              </a:rPr>
              <a:t>Avaliable</a:t>
            </a:r>
            <a:r>
              <a:rPr lang="sv-SE" sz="2800" dirty="0">
                <a:latin typeface="Calibri" pitchFamily="34" charset="0"/>
              </a:rPr>
              <a:t> for 16 – 200 kg </a:t>
            </a:r>
            <a:r>
              <a:rPr lang="sv-SE" sz="2800" dirty="0" err="1">
                <a:latin typeface="Calibri" pitchFamily="34" charset="0"/>
              </a:rPr>
              <a:t>drum</a:t>
            </a:r>
            <a:r>
              <a:rPr lang="sv-SE" sz="2800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sv-SE" sz="2800" dirty="0" err="1">
                <a:latin typeface="Calibri" pitchFamily="34" charset="0"/>
              </a:rPr>
              <a:t>Pressure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ratio</a:t>
            </a:r>
            <a:r>
              <a:rPr lang="sv-SE" sz="2800" dirty="0">
                <a:latin typeface="Calibri" pitchFamily="34" charset="0"/>
              </a:rPr>
              <a:t> 1:65</a:t>
            </a:r>
          </a:p>
          <a:p>
            <a:pPr marL="457200" indent="-457200">
              <a:buFontTx/>
              <a:buChar char="-"/>
            </a:pPr>
            <a:r>
              <a:rPr lang="sv-SE" sz="2800" dirty="0">
                <a:latin typeface="Calibri" pitchFamily="34" charset="0"/>
              </a:rPr>
              <a:t>”</a:t>
            </a:r>
            <a:r>
              <a:rPr lang="sv-SE" sz="2800" dirty="0" err="1">
                <a:latin typeface="Calibri" pitchFamily="34" charset="0"/>
              </a:rPr>
              <a:t>Totally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Empty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Concept</a:t>
            </a:r>
            <a:r>
              <a:rPr lang="sv-SE" sz="2800" dirty="0">
                <a:latin typeface="Calibri" pitchFamily="34" charset="0"/>
              </a:rPr>
              <a:t>” </a:t>
            </a:r>
            <a:r>
              <a:rPr lang="sv-SE" sz="2800" dirty="0" err="1">
                <a:latin typeface="Calibri" pitchFamily="34" charset="0"/>
              </a:rPr>
              <a:t>that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empties</a:t>
            </a:r>
            <a:r>
              <a:rPr lang="sv-SE" sz="2800" dirty="0">
                <a:latin typeface="Calibri" pitchFamily="34" charset="0"/>
              </a:rPr>
              <a:t> the </a:t>
            </a:r>
            <a:r>
              <a:rPr lang="sv-SE" sz="2800" dirty="0" err="1">
                <a:latin typeface="Calibri" pitchFamily="34" charset="0"/>
              </a:rPr>
              <a:t>grease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drum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completely</a:t>
            </a:r>
            <a:r>
              <a:rPr lang="sv-SE" sz="2800" dirty="0">
                <a:latin typeface="Calibri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sv-SE" sz="2800" dirty="0" err="1">
                <a:latin typeface="Calibri" pitchFamily="34" charset="0"/>
              </a:rPr>
              <a:t>With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low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level</a:t>
            </a:r>
            <a:r>
              <a:rPr lang="sv-SE" sz="2800" dirty="0">
                <a:latin typeface="Calibri" pitchFamily="34" charset="0"/>
              </a:rPr>
              <a:t> switch.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Calibri" pitchFamily="34" charset="0"/>
              </a:rPr>
              <a:t>The follower plate protects the grease from pollutions</a:t>
            </a:r>
            <a:endParaRPr lang="sv-SE" sz="2800" dirty="0">
              <a:latin typeface="Calibri" pitchFamily="34" charset="0"/>
            </a:endParaRPr>
          </a:p>
          <a:p>
            <a:endParaRPr lang="sv-SE" sz="2800" dirty="0">
              <a:latin typeface="Calibri" pitchFamily="34" charset="0"/>
            </a:endParaRPr>
          </a:p>
          <a:p>
            <a:endParaRPr lang="sv-SE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34950" y="18192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352800" y="990600"/>
            <a:ext cx="9699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0" tIns="47885" rIns="95770" bIns="47885">
            <a:spAutoFit/>
          </a:bodyPr>
          <a:lstStyle/>
          <a:p>
            <a:pPr defTabSz="957263"/>
            <a:endParaRPr lang="sv-SE" sz="4200" b="1">
              <a:cs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52538" y="18240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676400" y="1600200"/>
            <a:ext cx="304800" cy="9144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219200" y="3733800"/>
            <a:ext cx="12954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219200" y="4724400"/>
            <a:ext cx="1295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752600" y="2514600"/>
            <a:ext cx="152400" cy="20574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4419600" y="2771775"/>
            <a:ext cx="4295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8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sv-SE">
                <a:solidFill>
                  <a:schemeClr val="bg1"/>
                </a:solidFill>
                <a:latin typeface="Calibri" pitchFamily="34" charset="0"/>
              </a:rPr>
              <a:t>- Easy to visually estimate the</a:t>
            </a:r>
            <a:br>
              <a:rPr lang="sv-SE">
                <a:solidFill>
                  <a:schemeClr val="bg1"/>
                </a:solidFill>
                <a:latin typeface="Calibri" pitchFamily="34" charset="0"/>
              </a:rPr>
            </a:br>
            <a:r>
              <a:rPr lang="sv-SE">
                <a:solidFill>
                  <a:schemeClr val="bg1"/>
                </a:solidFill>
                <a:latin typeface="Calibri" pitchFamily="34" charset="0"/>
              </a:rPr>
              <a:t>   grease level</a:t>
            </a:r>
          </a:p>
          <a:p>
            <a:endParaRPr lang="sv-S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4343400" y="2514600"/>
            <a:ext cx="247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sv-SE" sz="1400">
              <a:latin typeface="Arial Rounded MT Bold" pitchFamily="34" charset="0"/>
            </a:endParaRP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4427538" y="1557338"/>
            <a:ext cx="293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>
                <a:latin typeface="Calibri" pitchFamily="34" charset="0"/>
              </a:rPr>
              <a:t>Characteristics</a:t>
            </a:r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1143000" y="3657600"/>
            <a:ext cx="1447800" cy="762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1219200" y="4648200"/>
            <a:ext cx="12954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6" name="AutoShape 16"/>
          <p:cNvSpPr>
            <a:spLocks noChangeArrowheads="1"/>
          </p:cNvSpPr>
          <p:nvPr/>
        </p:nvSpPr>
        <p:spPr bwMode="auto">
          <a:xfrm flipV="1">
            <a:off x="1371600" y="4572000"/>
            <a:ext cx="985838" cy="76200"/>
          </a:xfrm>
          <a:custGeom>
            <a:avLst/>
            <a:gdLst>
              <a:gd name="T0" fmla="*/ 2147483647 w 21600"/>
              <a:gd name="T1" fmla="*/ 259079342 h 21600"/>
              <a:gd name="T2" fmla="*/ 2147483647 w 21600"/>
              <a:gd name="T3" fmla="*/ 518159587 h 21600"/>
              <a:gd name="T4" fmla="*/ 2147483647 w 21600"/>
              <a:gd name="T5" fmla="*/ 259079342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>
            <a:off x="26670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1981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>
            <a:off x="3276600" y="2667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1600200" y="2590800"/>
            <a:ext cx="762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1676400" y="2667000"/>
            <a:ext cx="228600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25908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25146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3200400" y="4724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5369" name="AutoShape 25"/>
          <p:cNvSpPr>
            <a:spLocks noChangeArrowheads="1"/>
          </p:cNvSpPr>
          <p:nvPr/>
        </p:nvSpPr>
        <p:spPr bwMode="auto">
          <a:xfrm>
            <a:off x="3581400" y="2895600"/>
            <a:ext cx="733425" cy="2814638"/>
          </a:xfrm>
          <a:prstGeom prst="curvedLeftArrow">
            <a:avLst>
              <a:gd name="adj1" fmla="val 76753"/>
              <a:gd name="adj2" fmla="val 15350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0" name="AutoShape 26"/>
          <p:cNvSpPr>
            <a:spLocks noChangeArrowheads="1"/>
          </p:cNvSpPr>
          <p:nvPr/>
        </p:nvSpPr>
        <p:spPr bwMode="auto">
          <a:xfrm>
            <a:off x="914400" y="25146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8937" name="Picture 27" descr="Assalub logo genomskinlig vit i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72" name="Rectangle 28"/>
          <p:cNvSpPr>
            <a:spLocks noChangeArrowheads="1"/>
          </p:cNvSpPr>
          <p:nvPr/>
        </p:nvSpPr>
        <p:spPr bwMode="auto">
          <a:xfrm>
            <a:off x="1676400" y="1600200"/>
            <a:ext cx="304800" cy="4572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123728" y="188640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Assalub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Grease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pump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27538" y="2349500"/>
            <a:ext cx="4295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dirty="0" err="1">
                <a:solidFill>
                  <a:schemeClr val="bg1"/>
                </a:solidFill>
                <a:latin typeface="Calibri" pitchFamily="34" charset="0"/>
              </a:rPr>
              <a:t>Easy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sv-SE" dirty="0" err="1">
                <a:solidFill>
                  <a:schemeClr val="bg1"/>
                </a:solidFill>
                <a:latin typeface="Calibri" pitchFamily="34" charset="0"/>
              </a:rPr>
              <a:t>install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sv-SE" dirty="0" err="1">
                <a:solidFill>
                  <a:schemeClr val="bg1"/>
                </a:solidFill>
                <a:latin typeface="Calibri" pitchFamily="34" charset="0"/>
              </a:rPr>
              <a:t>low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Calibri" pitchFamily="34" charset="0"/>
              </a:rPr>
              <a:t>level</a:t>
            </a:r>
            <a:r>
              <a:rPr lang="sv-SE" dirty="0">
                <a:solidFill>
                  <a:schemeClr val="bg1"/>
                </a:solidFill>
                <a:latin typeface="Calibri" pitchFamily="34" charset="0"/>
              </a:rPr>
              <a:t> switch</a:t>
            </a:r>
          </a:p>
          <a:p>
            <a:endParaRPr lang="sv-SE" sz="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sv-S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9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 autoUpdateAnimBg="0"/>
      <p:bldP spid="38927" grpId="0" animBg="1"/>
      <p:bldP spid="38928" grpId="0" animBg="1"/>
      <p:bldP spid="38929" grpId="0" animBg="1"/>
      <p:bldP spid="185364" grpId="0" animBg="1"/>
      <p:bldP spid="185365" grpId="0" animBg="1"/>
      <p:bldP spid="38932" grpId="0" animBg="1"/>
      <p:bldP spid="38933" grpId="0" animBg="1"/>
      <p:bldP spid="38934" grpId="0" animBg="1"/>
      <p:bldP spid="185369" grpId="0" animBg="1"/>
      <p:bldP spid="185370" grpId="0" animBg="1"/>
      <p:bldP spid="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92225" y="2286000"/>
            <a:ext cx="190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70" tIns="47885" rIns="95770" bIns="47885">
            <a:spAutoFit/>
          </a:bodyPr>
          <a:lstStyle/>
          <a:p>
            <a:pPr defTabSz="957263"/>
            <a:endParaRPr lang="sv-SE" sz="250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34950" y="18192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352800" y="990600"/>
            <a:ext cx="9699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0" tIns="47885" rIns="95770" bIns="47885">
            <a:spAutoFit/>
          </a:bodyPr>
          <a:lstStyle/>
          <a:p>
            <a:pPr defTabSz="957263"/>
            <a:endParaRPr lang="sv-SE" sz="4200" b="1">
              <a:cs typeface="Times New Roman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52538" y="18240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676400" y="2514600"/>
            <a:ext cx="304800" cy="9144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1219200" y="3733800"/>
            <a:ext cx="12954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1752600" y="3429000"/>
            <a:ext cx="152400" cy="21336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3360738" y="2205038"/>
            <a:ext cx="382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chemeClr val="bg1"/>
                </a:solidFill>
                <a:latin typeface="Calibri" pitchFamily="34" charset="0"/>
              </a:rPr>
              <a:t>Empties the barrel to 98-99%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3276600" y="1628775"/>
            <a:ext cx="276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>
                <a:latin typeface="Calibri" pitchFamily="34" charset="0"/>
              </a:rPr>
              <a:t>Characteristics</a:t>
            </a:r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1143000" y="3657600"/>
            <a:ext cx="1447800" cy="762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1219200" y="5638800"/>
            <a:ext cx="12954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49" name="AutoShape 15"/>
          <p:cNvSpPr>
            <a:spLocks noChangeArrowheads="1"/>
          </p:cNvSpPr>
          <p:nvPr/>
        </p:nvSpPr>
        <p:spPr bwMode="auto">
          <a:xfrm flipV="1">
            <a:off x="1371600" y="5562600"/>
            <a:ext cx="985838" cy="76200"/>
          </a:xfrm>
          <a:custGeom>
            <a:avLst/>
            <a:gdLst>
              <a:gd name="T0" fmla="*/ 2147483647 w 21600"/>
              <a:gd name="T1" fmla="*/ 259079342 h 21600"/>
              <a:gd name="T2" fmla="*/ 2147483647 w 21600"/>
              <a:gd name="T3" fmla="*/ 518159587 h 21600"/>
              <a:gd name="T4" fmla="*/ 2147483647 w 21600"/>
              <a:gd name="T5" fmla="*/ 259079342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600200" y="3429000"/>
            <a:ext cx="762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51" name="Rectangle 17"/>
          <p:cNvSpPr>
            <a:spLocks noChangeArrowheads="1"/>
          </p:cNvSpPr>
          <p:nvPr/>
        </p:nvSpPr>
        <p:spPr bwMode="auto">
          <a:xfrm>
            <a:off x="1676400" y="3505200"/>
            <a:ext cx="2286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39952" name="Picture 18" descr="Assalub logo genomskinlig vit i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1676400" y="2514600"/>
            <a:ext cx="304800" cy="4572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187412" name="Picture 20" descr="Fettfat Fundia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85273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23728" y="188640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Assalub </a:t>
            </a:r>
            <a:r>
              <a:rPr lang="sv-SE" sz="4400" b="1" dirty="0" err="1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Grease</a:t>
            </a: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 pump</a:t>
            </a:r>
          </a:p>
        </p:txBody>
      </p:sp>
    </p:spTree>
    <p:extLst>
      <p:ext uri="{BB962C8B-B14F-4D97-AF65-F5344CB8AC3E}">
        <p14:creationId xmlns:p14="http://schemas.microsoft.com/office/powerpoint/2010/main" val="825922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612576" y="476672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Control Centre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529584" cy="5096256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61702" y="3212976"/>
            <a:ext cx="442857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FUNCTIONS</a:t>
            </a:r>
          </a:p>
          <a:p>
            <a:r>
              <a:rPr lang="en-GB" sz="2000" dirty="0">
                <a:latin typeface="Calibri" pitchFamily="34" charset="0"/>
              </a:rPr>
              <a:t>- Adjustable interval time, number of</a:t>
            </a:r>
            <a:br>
              <a:rPr lang="en-GB" sz="2000" dirty="0">
                <a:latin typeface="Calibri" pitchFamily="34" charset="0"/>
              </a:rPr>
            </a:br>
            <a:r>
              <a:rPr lang="en-GB" sz="2000" dirty="0">
                <a:latin typeface="Calibri" pitchFamily="34" charset="0"/>
              </a:rPr>
              <a:t>  feeder cycles and extra spray time.</a:t>
            </a:r>
          </a:p>
          <a:p>
            <a:r>
              <a:rPr lang="en-GB" sz="2000" dirty="0">
                <a:latin typeface="Calibri" pitchFamily="34" charset="0"/>
              </a:rPr>
              <a:t>- Extra lubrication</a:t>
            </a:r>
          </a:p>
          <a:p>
            <a:r>
              <a:rPr lang="en-GB" sz="2000" dirty="0">
                <a:latin typeface="Calibri" pitchFamily="34" charset="0"/>
              </a:rPr>
              <a:t>- Machine-interlocking control.</a:t>
            </a:r>
          </a:p>
          <a:p>
            <a:r>
              <a:rPr lang="en-GB" sz="2000" dirty="0">
                <a:latin typeface="Calibri" pitchFamily="34" charset="0"/>
              </a:rPr>
              <a:t>- Output for operating indication.</a:t>
            </a:r>
          </a:p>
          <a:p>
            <a:r>
              <a:rPr lang="en-GB" sz="2000" dirty="0">
                <a:latin typeface="Calibri" pitchFamily="34" charset="0"/>
              </a:rPr>
              <a:t>- Output for alarm signal (activated at</a:t>
            </a:r>
            <a:br>
              <a:rPr lang="en-GB" sz="2000" dirty="0">
                <a:latin typeface="Calibri" pitchFamily="34" charset="0"/>
              </a:rPr>
            </a:br>
            <a:r>
              <a:rPr lang="en-GB" sz="2000" dirty="0">
                <a:latin typeface="Calibri" pitchFamily="34" charset="0"/>
              </a:rPr>
              <a:t>  too low flow rate, low level of</a:t>
            </a:r>
            <a:br>
              <a:rPr lang="en-GB" sz="2000" dirty="0">
                <a:latin typeface="Calibri" pitchFamily="34" charset="0"/>
              </a:rPr>
            </a:br>
            <a:r>
              <a:rPr lang="en-GB" sz="2000" dirty="0">
                <a:latin typeface="Calibri" pitchFamily="34" charset="0"/>
              </a:rPr>
              <a:t>  lubricant and too low air pressure.</a:t>
            </a:r>
            <a:endParaRPr lang="sv-SE" sz="2000" dirty="0">
              <a:latin typeface="Arial Rounded MT Bold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47936" y="1565176"/>
            <a:ext cx="44561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Calibri" pitchFamily="34" charset="0"/>
              </a:rPr>
              <a:t>The Control Centre CCL </a:t>
            </a:r>
            <a:r>
              <a:rPr lang="sv-SE" sz="2800" dirty="0" err="1">
                <a:latin typeface="Calibri" pitchFamily="34" charset="0"/>
              </a:rPr>
              <a:t>Alpha</a:t>
            </a:r>
            <a:r>
              <a:rPr lang="sv-SE" sz="2800" dirty="0">
                <a:latin typeface="Calibri" pitchFamily="34" charset="0"/>
              </a:rPr>
              <a:t> </a:t>
            </a:r>
            <a:r>
              <a:rPr lang="sv-SE" sz="2800" dirty="0" err="1">
                <a:latin typeface="Calibri" pitchFamily="34" charset="0"/>
              </a:rPr>
              <a:t>controls</a:t>
            </a:r>
            <a:r>
              <a:rPr lang="sv-SE" sz="2800" dirty="0">
                <a:latin typeface="Calibri" pitchFamily="34" charset="0"/>
              </a:rPr>
              <a:t> and monitors  the </a:t>
            </a:r>
            <a:r>
              <a:rPr lang="sv-SE" sz="2800" dirty="0" err="1">
                <a:latin typeface="Calibri" pitchFamily="34" charset="0"/>
              </a:rPr>
              <a:t>Open</a:t>
            </a:r>
            <a:r>
              <a:rPr lang="sv-SE" sz="2800" dirty="0">
                <a:latin typeface="Calibri" pitchFamily="34" charset="0"/>
              </a:rPr>
              <a:t> Gear Spray system.</a:t>
            </a:r>
            <a:endParaRPr lang="sv-SE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80528" y="548680"/>
            <a:ext cx="65127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4400" b="1" dirty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Spray 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62" y="3501008"/>
            <a:ext cx="4714676" cy="3081629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79512" y="1546627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Avaliable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with</a:t>
            </a:r>
            <a:r>
              <a:rPr lang="sv-SE" dirty="0">
                <a:latin typeface="Calibri" pitchFamily="34" charset="0"/>
              </a:rPr>
              <a:t> 1 – 4 spray </a:t>
            </a:r>
            <a:r>
              <a:rPr lang="sv-SE" dirty="0" err="1">
                <a:latin typeface="Calibri" pitchFamily="34" charset="0"/>
              </a:rPr>
              <a:t>nozzles</a:t>
            </a:r>
            <a:r>
              <a:rPr lang="sv-SE" dirty="0">
                <a:latin typeface="Calibri" pitchFamily="34" charset="0"/>
              </a:rPr>
              <a:t> for different gear width. </a:t>
            </a:r>
          </a:p>
          <a:p>
            <a:pPr marL="457200" indent="-457200">
              <a:buFontTx/>
              <a:buChar char="-"/>
            </a:pPr>
            <a:r>
              <a:rPr lang="sv-SE" dirty="0">
                <a:latin typeface="Calibri" pitchFamily="34" charset="0"/>
              </a:rPr>
              <a:t>The </a:t>
            </a:r>
            <a:r>
              <a:rPr lang="sv-SE" dirty="0" err="1">
                <a:latin typeface="Calibri" pitchFamily="34" charset="0"/>
              </a:rPr>
              <a:t>tube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works</a:t>
            </a:r>
            <a:r>
              <a:rPr lang="sv-SE" dirty="0">
                <a:latin typeface="Calibri" pitchFamily="34" charset="0"/>
              </a:rPr>
              <a:t> as an air </a:t>
            </a:r>
            <a:r>
              <a:rPr lang="sv-SE" dirty="0" err="1">
                <a:latin typeface="Calibri" pitchFamily="34" charset="0"/>
              </a:rPr>
              <a:t>accumulator</a:t>
            </a:r>
            <a:r>
              <a:rPr lang="sv-SE" dirty="0">
                <a:latin typeface="Calibri" pitchFamily="34" charset="0"/>
              </a:rPr>
              <a:t> and </a:t>
            </a:r>
            <a:r>
              <a:rPr lang="sv-SE" dirty="0" err="1">
                <a:latin typeface="Calibri" pitchFamily="34" charset="0"/>
              </a:rPr>
              <a:t>secure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that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each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nozzle</a:t>
            </a:r>
            <a:r>
              <a:rPr lang="sv-SE" dirty="0">
                <a:latin typeface="Calibri" pitchFamily="34" charset="0"/>
              </a:rPr>
              <a:t> get the same air </a:t>
            </a:r>
            <a:r>
              <a:rPr lang="sv-SE" dirty="0" err="1">
                <a:latin typeface="Calibri" pitchFamily="34" charset="0"/>
              </a:rPr>
              <a:t>flow</a:t>
            </a:r>
            <a:r>
              <a:rPr lang="sv-SE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sv-SE" dirty="0" err="1">
                <a:latin typeface="Calibri" pitchFamily="34" charset="0"/>
              </a:rPr>
              <a:t>Easy</a:t>
            </a:r>
            <a:r>
              <a:rPr lang="sv-SE" dirty="0">
                <a:latin typeface="Calibri" pitchFamily="34" charset="0"/>
              </a:rPr>
              <a:t> to </a:t>
            </a:r>
            <a:r>
              <a:rPr lang="sv-SE" dirty="0" err="1">
                <a:latin typeface="Calibri" pitchFamily="34" charset="0"/>
              </a:rPr>
              <a:t>install</a:t>
            </a:r>
            <a:r>
              <a:rPr lang="sv-SE" dirty="0">
                <a:latin typeface="Calibri" pitchFamily="34" charset="0"/>
              </a:rPr>
              <a:t> in the </a:t>
            </a:r>
            <a:r>
              <a:rPr lang="sv-SE" dirty="0" err="1">
                <a:latin typeface="Calibri" pitchFamily="34" charset="0"/>
              </a:rPr>
              <a:t>open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gear’s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protecting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hood</a:t>
            </a:r>
            <a:r>
              <a:rPr lang="sv-SE" dirty="0">
                <a:latin typeface="Calibri" pitchFamily="34" charset="0"/>
              </a:rPr>
              <a:t>.</a:t>
            </a:r>
            <a:endParaRPr lang="sv-S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3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tsigt">
  <a:themeElements>
    <a:clrScheme name="Spetsig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etsig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petsig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4520</TotalTime>
  <Words>300</Words>
  <Application>Microsoft Office PowerPoint</Application>
  <PresentationFormat>Bildspel på skärmen (4:3)</PresentationFormat>
  <Paragraphs>68</Paragraphs>
  <Slides>13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 Rounded MT Bold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Spetsigt</vt:lpstr>
      <vt:lpstr>Photo Editor-foto</vt:lpstr>
      <vt:lpstr>Open Gear Grease Spray Lubrication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ASSALUB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Rehn</dc:creator>
  <cp:lastModifiedBy>Niklas Rehn</cp:lastModifiedBy>
  <cp:revision>230</cp:revision>
  <cp:lastPrinted>1601-01-01T00:00:00Z</cp:lastPrinted>
  <dcterms:created xsi:type="dcterms:W3CDTF">2002-10-17T09:08:24Z</dcterms:created>
  <dcterms:modified xsi:type="dcterms:W3CDTF">2017-02-07T05:54:55Z</dcterms:modified>
</cp:coreProperties>
</file>